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4"/>
  </p:sldMasterIdLst>
  <p:notesMasterIdLst>
    <p:notesMasterId r:id="rId14"/>
  </p:notesMasterIdLst>
  <p:handoutMasterIdLst>
    <p:handoutMasterId r:id="rId15"/>
  </p:handoutMasterIdLst>
  <p:sldIdLst>
    <p:sldId id="545" r:id="rId5"/>
    <p:sldId id="529" r:id="rId6"/>
    <p:sldId id="530" r:id="rId7"/>
    <p:sldId id="519" r:id="rId8"/>
    <p:sldId id="541" r:id="rId9"/>
    <p:sldId id="542" r:id="rId10"/>
    <p:sldId id="538" r:id="rId11"/>
    <p:sldId id="539" r:id="rId12"/>
    <p:sldId id="533" r:id="rId13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FA3B0D-32D4-4094-999C-65C42032CAAA}">
          <p14:sldIdLst>
            <p14:sldId id="545"/>
            <p14:sldId id="529"/>
            <p14:sldId id="530"/>
          </p14:sldIdLst>
        </p14:section>
        <p14:section name="Untitled Section" id="{A07466EA-98DA-484E-9217-0F8D476EDEF5}">
          <p14:sldIdLst>
            <p14:sldId id="519"/>
            <p14:sldId id="541"/>
            <p14:sldId id="542"/>
            <p14:sldId id="538"/>
            <p14:sldId id="539"/>
            <p14:sldId id="5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eline Davey" initials="JD" lastIdx="48" clrIdx="0">
    <p:extLst>
      <p:ext uri="{19B8F6BF-5375-455C-9EA6-DF929625EA0E}">
        <p15:presenceInfo xmlns:p15="http://schemas.microsoft.com/office/powerpoint/2012/main" userId="S-1-5-21-122385995-679683774-894776629-5601" providerId="AD"/>
      </p:ext>
    </p:extLst>
  </p:cmAuthor>
  <p:cmAuthor id="2" name="Jason Gudenius" initials="JG" lastIdx="2" clrIdx="1">
    <p:extLst>
      <p:ext uri="{19B8F6BF-5375-455C-9EA6-DF929625EA0E}">
        <p15:presenceInfo xmlns:p15="http://schemas.microsoft.com/office/powerpoint/2012/main" userId="S-1-5-21-122385995-679683774-894776629-16156" providerId="AD"/>
      </p:ext>
    </p:extLst>
  </p:cmAuthor>
  <p:cmAuthor id="3" name="Dee Dee Mendez" initials="DDM" lastIdx="9" clrIdx="2">
    <p:extLst>
      <p:ext uri="{19B8F6BF-5375-455C-9EA6-DF929625EA0E}">
        <p15:presenceInfo xmlns:p15="http://schemas.microsoft.com/office/powerpoint/2012/main" userId="S-1-5-21-122385995-679683774-894776629-16151" providerId="AD"/>
      </p:ext>
    </p:extLst>
  </p:cmAuthor>
  <p:cmAuthor id="4" name="Taylor Fealy" initials="TF" lastIdx="20" clrIdx="3">
    <p:extLst>
      <p:ext uri="{19B8F6BF-5375-455C-9EA6-DF929625EA0E}">
        <p15:presenceInfo xmlns:p15="http://schemas.microsoft.com/office/powerpoint/2012/main" userId="S-1-5-21-122385995-679683774-894776629-14234" providerId="AD"/>
      </p:ext>
    </p:extLst>
  </p:cmAuthor>
  <p:cmAuthor id="5" name="Amanda Zapata" initials="AZ" lastIdx="17" clrIdx="4">
    <p:extLst>
      <p:ext uri="{19B8F6BF-5375-455C-9EA6-DF929625EA0E}">
        <p15:presenceInfo xmlns:p15="http://schemas.microsoft.com/office/powerpoint/2012/main" userId="S::AZapata@cfpboard.org::0dc027d6-a22b-4525-8a68-9549a0301c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4"/>
    <a:srgbClr val="FF99FF"/>
    <a:srgbClr val="FF00FF"/>
    <a:srgbClr val="FFFF99"/>
    <a:srgbClr val="86702C"/>
    <a:srgbClr val="696969"/>
    <a:srgbClr val="666666"/>
    <a:srgbClr val="828282"/>
    <a:srgbClr val="FDC82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0349" autoAdjust="0"/>
  </p:normalViewPr>
  <p:slideViewPr>
    <p:cSldViewPr>
      <p:cViewPr varScale="1">
        <p:scale>
          <a:sx n="136" d="100"/>
          <a:sy n="136" d="100"/>
        </p:scale>
        <p:origin x="204" y="12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12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8" y="-10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7T17:11:24.017" idx="35">
    <p:pos x="10" y="10"/>
    <p:text>Drop this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649" cy="465138"/>
          </a:xfrm>
          <a:prstGeom prst="rect">
            <a:avLst/>
          </a:prstGeom>
        </p:spPr>
        <p:txBody>
          <a:bodyPr vert="horz" lIns="93822" tIns="46912" rIns="93822" bIns="4691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6" y="1"/>
            <a:ext cx="3038648" cy="465138"/>
          </a:xfrm>
          <a:prstGeom prst="rect">
            <a:avLst/>
          </a:prstGeom>
        </p:spPr>
        <p:txBody>
          <a:bodyPr vert="horz" lIns="93822" tIns="46912" rIns="93822" bIns="46912" rtlCol="0"/>
          <a:lstStyle>
            <a:lvl1pPr algn="r">
              <a:defRPr sz="1200"/>
            </a:lvl1pPr>
          </a:lstStyle>
          <a:p>
            <a:pPr>
              <a:defRPr/>
            </a:pPr>
            <a:fld id="{2518D2F9-5733-4AD1-B913-F4753260786C}" type="datetimeFigureOut">
              <a:rPr lang="en-US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649" cy="465138"/>
          </a:xfrm>
          <a:prstGeom prst="rect">
            <a:avLst/>
          </a:prstGeom>
        </p:spPr>
        <p:txBody>
          <a:bodyPr vert="horz" lIns="93822" tIns="46912" rIns="93822" bIns="469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6" y="8829675"/>
            <a:ext cx="3038648" cy="465138"/>
          </a:xfrm>
          <a:prstGeom prst="rect">
            <a:avLst/>
          </a:prstGeom>
        </p:spPr>
        <p:txBody>
          <a:bodyPr vert="horz" lIns="93822" tIns="46912" rIns="93822" bIns="46912" rtlCol="0" anchor="b"/>
          <a:lstStyle>
            <a:lvl1pPr algn="r">
              <a:defRPr sz="1200"/>
            </a:lvl1pPr>
          </a:lstStyle>
          <a:p>
            <a:pPr>
              <a:defRPr/>
            </a:pPr>
            <a:fld id="{3C0DD0E5-6AE6-433A-97B7-AAFDE7B25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2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649" cy="465138"/>
          </a:xfrm>
          <a:prstGeom prst="rect">
            <a:avLst/>
          </a:prstGeom>
        </p:spPr>
        <p:txBody>
          <a:bodyPr vert="horz" lIns="93822" tIns="46912" rIns="93822" bIns="469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6" y="1"/>
            <a:ext cx="3038648" cy="465138"/>
          </a:xfrm>
          <a:prstGeom prst="rect">
            <a:avLst/>
          </a:prstGeom>
        </p:spPr>
        <p:txBody>
          <a:bodyPr vert="horz" lIns="93822" tIns="46912" rIns="93822" bIns="469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D2B03A-84B1-4A31-8CCD-1F46AF875DD6}" type="datetimeFigureOut">
              <a:rPr lang="en-US"/>
              <a:pPr>
                <a:defRPr/>
              </a:pPr>
              <a:t>3/3/2020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22" tIns="46912" rIns="93822" bIns="4691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234" y="4414838"/>
            <a:ext cx="5609936" cy="4184650"/>
          </a:xfrm>
          <a:prstGeom prst="rect">
            <a:avLst/>
          </a:prstGeom>
        </p:spPr>
        <p:txBody>
          <a:bodyPr vert="horz" lIns="93822" tIns="46912" rIns="93822" bIns="4691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3038649" cy="465138"/>
          </a:xfrm>
          <a:prstGeom prst="rect">
            <a:avLst/>
          </a:prstGeom>
        </p:spPr>
        <p:txBody>
          <a:bodyPr vert="horz" lIns="93822" tIns="46912" rIns="93822" bIns="469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6" y="8829675"/>
            <a:ext cx="3038648" cy="465138"/>
          </a:xfrm>
          <a:prstGeom prst="rect">
            <a:avLst/>
          </a:prstGeom>
        </p:spPr>
        <p:txBody>
          <a:bodyPr vert="horz" lIns="93822" tIns="46912" rIns="93822" bIns="469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102D8A-74FB-43F7-838F-71943EB65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73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02D8A-74FB-43F7-838F-71943EB6540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7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02D8A-74FB-43F7-838F-71943EB654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0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147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02D8A-74FB-43F7-838F-71943EB654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7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02D8A-74FB-43F7-838F-71943EB654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7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ertifiedFinancialPlannerBoardofStandards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://www.cfp.net" TargetMode="External"/><Relationship Id="rId7" Type="http://schemas.openxmlformats.org/officeDocument/2006/relationships/hyperlink" Target="mailto:bod@CFPBoard.org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jpg"/><Relationship Id="rId1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media@CFPBoard.org" TargetMode="External"/><Relationship Id="rId11" Type="http://schemas.openxmlformats.org/officeDocument/2006/relationships/hyperlink" Target="https://www.linkedin.com/groups/3020476/profile" TargetMode="External"/><Relationship Id="rId5" Type="http://schemas.openxmlformats.org/officeDocument/2006/relationships/hyperlink" Target="mailto:renewal@CFPBoard.org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www.youtube.com/user/CFPBoardOfStandards" TargetMode="External"/><Relationship Id="rId4" Type="http://schemas.openxmlformats.org/officeDocument/2006/relationships/hyperlink" Target="mailto:mail@CFPBoard.org" TargetMode="External"/><Relationship Id="rId9" Type="http://schemas.openxmlformats.org/officeDocument/2006/relationships/hyperlink" Target="https://twitter.com/cfpboard" TargetMode="External"/><Relationship Id="rId1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 Photo">
    <p:bg>
      <p:bgPr>
        <a:solidFill>
          <a:srgbClr val="FDC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erior_widesc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1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742950"/>
            <a:ext cx="9144000" cy="4400550"/>
          </a:xfrm>
          <a:prstGeom prst="rect">
            <a:avLst/>
          </a:prstGeom>
          <a:gradFill>
            <a:gsLst>
              <a:gs pos="4000">
                <a:schemeClr val="bg1">
                  <a:lumMod val="75000"/>
                </a:schemeClr>
              </a:gs>
              <a:gs pos="67000">
                <a:schemeClr val="bg1"/>
              </a:gs>
            </a:gsLst>
          </a:gra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895350"/>
          </a:xfrm>
          <a:prstGeom prst="rect">
            <a:avLst/>
          </a:prstGeom>
          <a:solidFill>
            <a:srgbClr val="FFCE3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CFPBoard_Logo_Black_WhtBg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64" y="249861"/>
            <a:ext cx="1844636" cy="416889"/>
          </a:xfrm>
          <a:prstGeom prst="rect">
            <a:avLst/>
          </a:prstGeom>
        </p:spPr>
      </p:pic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3608731"/>
            <a:ext cx="2761072" cy="309958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 marL="0" indent="0">
              <a:buNone/>
              <a:defRPr sz="1400" b="1" spc="-2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3792752"/>
            <a:ext cx="2761072" cy="267595"/>
          </a:xfrm>
        </p:spPr>
        <p:txBody>
          <a:bodyPr wrap="square">
            <a:spAutoFit/>
          </a:bodyPr>
          <a:lstStyle>
            <a:lvl1pPr marL="0" indent="0" algn="just">
              <a:lnSpc>
                <a:spcPts val="1400"/>
              </a:lnSpc>
              <a:buNone/>
              <a:defRPr sz="10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2939494"/>
            <a:ext cx="2761072" cy="309958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 marL="0" indent="0">
              <a:buNone/>
              <a:defRPr sz="1400" b="1" spc="-2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3135665"/>
            <a:ext cx="2761072" cy="267595"/>
          </a:xfrm>
        </p:spPr>
        <p:txBody>
          <a:bodyPr wrap="square">
            <a:spAutoFit/>
          </a:bodyPr>
          <a:lstStyle>
            <a:lvl1pPr marL="0" indent="0" algn="just">
              <a:lnSpc>
                <a:spcPts val="1400"/>
              </a:lnSpc>
              <a:buNone/>
              <a:defRPr sz="10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2241000"/>
            <a:ext cx="2761072" cy="309958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 marL="0" indent="0">
              <a:buNone/>
              <a:defRPr sz="1400" b="1" spc="-2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2445902"/>
            <a:ext cx="2761072" cy="267595"/>
          </a:xfrm>
        </p:spPr>
        <p:txBody>
          <a:bodyPr wrap="square">
            <a:spAutoFit/>
          </a:bodyPr>
          <a:lstStyle>
            <a:lvl1pPr marL="0" indent="0" algn="just">
              <a:lnSpc>
                <a:spcPts val="1400"/>
              </a:lnSpc>
              <a:buNone/>
              <a:defRPr sz="10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724256" y="1551331"/>
            <a:ext cx="2761072" cy="309958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 marL="0" indent="0">
              <a:buNone/>
              <a:defRPr sz="1400" b="1" spc="-20" baseline="0">
                <a:solidFill>
                  <a:srgbClr val="FDC82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5724128" y="1747502"/>
            <a:ext cx="2761072" cy="267595"/>
          </a:xfrm>
        </p:spPr>
        <p:txBody>
          <a:bodyPr wrap="square">
            <a:spAutoFit/>
          </a:bodyPr>
          <a:lstStyle>
            <a:lvl1pPr marL="0" indent="0" algn="just">
              <a:lnSpc>
                <a:spcPts val="1400"/>
              </a:lnSpc>
              <a:buNone/>
              <a:defRPr sz="10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468000" y="1485900"/>
            <a:ext cx="5076000" cy="25380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600" y="4800959"/>
            <a:ext cx="86868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5"/>
          <p:cNvSpPr>
            <a:spLocks noGrp="1"/>
          </p:cNvSpPr>
          <p:nvPr>
            <p:ph type="ftr" sz="quarter" idx="51"/>
          </p:nvPr>
        </p:nvSpPr>
        <p:spPr>
          <a:xfrm>
            <a:off x="152400" y="4858109"/>
            <a:ext cx="6324600" cy="1714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kumimoji="1" lang="en-US" dirty="0">
                <a:latin typeface="Arial"/>
                <a:cs typeface="Arial"/>
              </a:rPr>
              <a:t>Confidential: Certified Financial Planner Board of Standards, Inc. All rights reserved.</a:t>
            </a:r>
          </a:p>
          <a:p>
            <a:pPr>
              <a:defRPr/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4858110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E9C9FDC-FC42-4F2B-B2DB-F1B41CA703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9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shingtonDC_widesc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1428750"/>
            <a:ext cx="9144000" cy="857250"/>
          </a:xfrm>
        </p:spPr>
        <p:txBody>
          <a:bodyPr>
            <a:noAutofit/>
          </a:bodyPr>
          <a:lstStyle>
            <a:lvl1pPr algn="ctr">
              <a:defRPr sz="6600" b="1" i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9600" y="3086100"/>
            <a:ext cx="182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  <a:hlinkClick r:id="rId3"/>
              </a:rPr>
              <a:t>http://www.cfp.net</a:t>
            </a:r>
            <a:endParaRPr lang="en-US" sz="800" b="1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endParaRPr lang="en-US" sz="800" b="1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General Questions</a:t>
            </a:r>
          </a:p>
          <a:p>
            <a:r>
              <a:rPr lang="en-US" sz="800" u="sng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  <a:hlinkClick r:id="rId4"/>
              </a:rPr>
              <a:t>mail@cfpboard.org</a:t>
            </a:r>
          </a:p>
          <a:p>
            <a:endParaRPr lang="en-US" sz="800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Renewal Questions</a:t>
            </a:r>
          </a:p>
          <a:p>
            <a:r>
              <a:rPr lang="en-US" sz="800" u="sng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  <a:hlinkClick r:id="rId5"/>
              </a:rPr>
              <a:t>renewal@cfpboard.org</a:t>
            </a:r>
          </a:p>
          <a:p>
            <a:endParaRPr lang="en-US" sz="800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Media Questions</a:t>
            </a:r>
          </a:p>
          <a:p>
            <a:r>
              <a:rPr lang="en-US" sz="800" u="sng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  <a:hlinkClick r:id="rId6"/>
              </a:rPr>
              <a:t>media@cfpboard.org</a:t>
            </a:r>
          </a:p>
          <a:p>
            <a:endParaRPr lang="en-US" sz="800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Contact the Board of Directors</a:t>
            </a:r>
          </a:p>
          <a:p>
            <a:r>
              <a:rPr lang="en-US" sz="800" u="sng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  <a:hlinkClick r:id="rId7"/>
              </a:rPr>
              <a:t>BOD@cfpboard.org</a:t>
            </a: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14600" y="30861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CFP Board</a:t>
            </a:r>
          </a:p>
          <a:p>
            <a:r>
              <a:rPr lang="en-US" sz="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1425 K Street NW #800</a:t>
            </a:r>
          </a:p>
          <a:p>
            <a:r>
              <a:rPr lang="en-US" sz="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Washington, DC 20005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33400" y="2571750"/>
            <a:ext cx="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2438400" y="2571750"/>
            <a:ext cx="0" cy="914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962400" y="2571750"/>
            <a:ext cx="0" cy="1752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4038600" y="332333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(800) 487-1497 (Toll-Free)</a:t>
            </a:r>
          </a:p>
          <a:p>
            <a:r>
              <a:rPr lang="is-IS" sz="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(202)</a:t>
            </a:r>
            <a:r>
              <a:rPr lang="is-IS" sz="800" b="1" kern="1200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is-IS" sz="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379-2200</a:t>
            </a:r>
          </a:p>
          <a:p>
            <a:endParaRPr lang="is-IS" sz="800" b="0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r>
              <a:rPr lang="is-IS" sz="800" b="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Fax: 202-379-2299</a:t>
            </a:r>
          </a:p>
          <a:p>
            <a:endParaRPr lang="is-IS" sz="800" b="0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CFP Board's regular business hours are 8:30 AM to 6:00 PM</a:t>
            </a:r>
            <a:r>
              <a:rPr lang="en-US" sz="800" kern="1200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ET</a:t>
            </a:r>
          </a:p>
          <a:p>
            <a:r>
              <a:rPr lang="en-US" sz="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Monday through Friday. 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096000" y="257175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6629400" y="257175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  <a:hlinkClick r:id="rId8"/>
              </a:rPr>
              <a:t>https://www.facebook.com/CertifiedFinancialPlannerBoardofStandards</a:t>
            </a:r>
            <a:endParaRPr lang="en-US" sz="8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endParaRPr lang="en-US" sz="8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629400" y="299519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  <a:hlinkClick r:id="rId9"/>
              </a:rPr>
              <a:t>https://twitter.com/cfpboard</a:t>
            </a:r>
            <a:endParaRPr lang="en-US" sz="8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endParaRPr lang="en-US" sz="8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6629400" y="332921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  <a:hlinkClick r:id="rId10"/>
              </a:rPr>
              <a:t>https://www.youtube.com/user/CFPBoardOfStandards</a:t>
            </a:r>
            <a:endParaRPr lang="en-US" sz="8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endParaRPr lang="en-US" sz="8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6629400" y="371028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  <a:hlinkClick r:id="rId11"/>
              </a:rPr>
              <a:t>https://www.linkedin.com/groups/3020476/profile</a:t>
            </a:r>
            <a:endParaRPr lang="en-US" sz="8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endParaRPr lang="en-US" sz="8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0" name="Picture 29" descr="icon_laptop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33650"/>
            <a:ext cx="742950" cy="495300"/>
          </a:xfrm>
          <a:prstGeom prst="rect">
            <a:avLst/>
          </a:prstGeom>
        </p:spPr>
      </p:pic>
      <p:pic>
        <p:nvPicPr>
          <p:cNvPr id="32" name="Picture 31" descr="icon_mail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33650"/>
            <a:ext cx="685800" cy="457200"/>
          </a:xfrm>
          <a:prstGeom prst="rect">
            <a:avLst/>
          </a:prstGeom>
        </p:spPr>
      </p:pic>
      <p:pic>
        <p:nvPicPr>
          <p:cNvPr id="33" name="Picture 32" descr="icon_phone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95" y="2571750"/>
            <a:ext cx="497205" cy="685800"/>
          </a:xfrm>
          <a:prstGeom prst="rect">
            <a:avLst/>
          </a:prstGeom>
        </p:spPr>
      </p:pic>
      <p:pic>
        <p:nvPicPr>
          <p:cNvPr id="34" name="Picture 33" descr="icon_socia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71750"/>
            <a:ext cx="435610" cy="16002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0"/>
            <a:ext cx="9144000" cy="895350"/>
          </a:xfrm>
          <a:prstGeom prst="rect">
            <a:avLst/>
          </a:prstGeom>
          <a:solidFill>
            <a:srgbClr val="FFCE3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CFPBoard_Logo_Black_WhtBg_small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64" y="249861"/>
            <a:ext cx="1844636" cy="4168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42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Yellow">
    <p:bg>
      <p:bgPr>
        <a:solidFill>
          <a:srgbClr val="FDC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477497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400" b="1" i="0" cap="all" dirty="0">
                <a:solidFill>
                  <a:srgbClr val="000000"/>
                </a:solidFill>
              </a:rPr>
              <a:t>THANK YOU</a:t>
            </a:r>
          </a:p>
        </p:txBody>
      </p:sp>
      <p:pic>
        <p:nvPicPr>
          <p:cNvPr id="6" name="Picture 5" descr="CFPBoard_Logo_Black_WhtBg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09750"/>
            <a:ext cx="1844636" cy="4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Black with Wht BG">
    <p:bg>
      <p:bgPr>
        <a:solidFill>
          <a:srgbClr val="FDC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629151"/>
            <a:ext cx="914400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cap="all" spc="190" dirty="0"/>
              <a:t>CERTIFIED FINANCIAL PLANNER BOARD OF STANDARDS, INC.</a:t>
            </a:r>
          </a:p>
        </p:txBody>
      </p:sp>
      <p:pic>
        <p:nvPicPr>
          <p:cNvPr id="6" name="Picture 5" descr="CFPBoard_Logo_Black_Wht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803887"/>
            <a:ext cx="6819900" cy="15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100000">
              <a:schemeClr val="tx1">
                <a:lumMod val="65000"/>
                <a:lumOff val="35000"/>
              </a:schemeClr>
            </a:gs>
            <a:gs pos="44000">
              <a:schemeClr val="tx1">
                <a:lumMod val="75000"/>
                <a:lumOff val="25000"/>
              </a:schemeClr>
            </a:gs>
            <a:gs pos="0">
              <a:schemeClr val="tx1">
                <a:lumMod val="85000"/>
                <a:lumOff val="1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FPBoard_Logo_Black_WhtBg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19150"/>
            <a:ext cx="1844636" cy="4168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">
    <p:bg>
      <p:bgPr>
        <a:gradFill flip="none" rotWithShape="1">
          <a:gsLst>
            <a:gs pos="36000">
              <a:schemeClr val="bg1">
                <a:tint val="80000"/>
                <a:satMod val="30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171700"/>
            <a:ext cx="5791200" cy="914400"/>
          </a:xfrm>
        </p:spPr>
        <p:txBody>
          <a:bodyPr>
            <a:noAutofit/>
          </a:bodyPr>
          <a:lstStyle>
            <a:lvl1pPr>
              <a:defRPr sz="4400" b="1" i="0" cap="all">
                <a:solidFill>
                  <a:srgbClr val="696969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4800959"/>
            <a:ext cx="86868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4858109"/>
            <a:ext cx="6324600" cy="1714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kumimoji="1" lang="en-US" dirty="0">
                <a:latin typeface="Arial"/>
                <a:cs typeface="Arial"/>
              </a:rPr>
              <a:t>Confidential: Certified Financial Planner Board of Standards, Inc. All rights reserved. 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4858110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E9C9FDC-FC42-4F2B-B2DB-F1B41CA703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ark">
    <p:bg>
      <p:bgPr>
        <a:gradFill flip="none" rotWithShape="1">
          <a:gsLst>
            <a:gs pos="0">
              <a:schemeClr val="bg1">
                <a:lumMod val="50000"/>
                <a:lumOff val="50000"/>
              </a:schemeClr>
            </a:gs>
            <a:gs pos="3800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228600" y="4800959"/>
            <a:ext cx="86868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4858109"/>
            <a:ext cx="6324600" cy="1714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kumimoji="1" lang="en-US" dirty="0">
                <a:latin typeface="Arial"/>
                <a:cs typeface="Arial"/>
              </a:rPr>
              <a:t>Confidential: Certified Financial Planner Board of Standards, Inc. All rights reserved.</a:t>
            </a:r>
          </a:p>
          <a:p>
            <a:pPr>
              <a:defRPr/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4858110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E9C9FDC-FC42-4F2B-B2DB-F1B41CA703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171700"/>
            <a:ext cx="5791200" cy="914400"/>
          </a:xfrm>
        </p:spPr>
        <p:txBody>
          <a:bodyPr>
            <a:noAutofit/>
          </a:bodyPr>
          <a:lstStyle>
            <a:lvl1pPr>
              <a:defRPr sz="4400" b="1" i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hoto">
    <p:bg>
      <p:bgPr>
        <a:gradFill flip="none" rotWithShape="1">
          <a:gsLst>
            <a:gs pos="0">
              <a:schemeClr val="bg1">
                <a:lumMod val="50000"/>
                <a:lumOff val="50000"/>
              </a:schemeClr>
            </a:gs>
            <a:gs pos="3800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shake_widesc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136972"/>
            <a:ext cx="9141291" cy="51435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28600" y="4800959"/>
            <a:ext cx="86868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4858109"/>
            <a:ext cx="6324600" cy="1714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kumimoji="1" lang="en-US" dirty="0">
                <a:latin typeface="Arial"/>
                <a:cs typeface="Arial"/>
              </a:rPr>
              <a:t>Confidential: Certified Financial Planner Board of Standards, Inc. All rights reserved. 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4858110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E9C9FDC-FC42-4F2B-B2DB-F1B41CA703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171700"/>
            <a:ext cx="5791200" cy="914400"/>
          </a:xfrm>
        </p:spPr>
        <p:txBody>
          <a:bodyPr>
            <a:noAutofit/>
          </a:bodyPr>
          <a:lstStyle>
            <a:lvl1pPr>
              <a:defRPr sz="4400" b="1" i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895350"/>
          </a:xfrm>
          <a:prstGeom prst="rect">
            <a:avLst/>
          </a:prstGeom>
          <a:solidFill>
            <a:srgbClr val="FFCE3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FPBoard_Logo_Black_WhtBg_sma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64" y="249861"/>
            <a:ext cx="1844636" cy="4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41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42950"/>
            <a:ext cx="9144000" cy="4400550"/>
          </a:xfrm>
          <a:prstGeom prst="rect">
            <a:avLst/>
          </a:prstGeom>
          <a:gradFill>
            <a:gsLst>
              <a:gs pos="4000">
                <a:schemeClr val="bg1">
                  <a:lumMod val="75000"/>
                </a:schemeClr>
              </a:gs>
              <a:gs pos="67000">
                <a:schemeClr val="bg1"/>
              </a:gs>
            </a:gsLst>
          </a:gra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96969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749028"/>
            <a:ext cx="6915150" cy="2765822"/>
          </a:xfrm>
        </p:spPr>
        <p:txBody>
          <a:bodyPr/>
          <a:lstStyle>
            <a:lvl1pPr>
              <a:defRPr>
                <a:solidFill>
                  <a:srgbClr val="696969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rgbClr val="696969"/>
                </a:solidFill>
              </a:defRPr>
            </a:lvl2pPr>
            <a:lvl3pPr>
              <a:buFont typeface="Arial" pitchFamily="34" charset="0"/>
              <a:buChar char="-"/>
              <a:defRPr>
                <a:solidFill>
                  <a:srgbClr val="696969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rgbClr val="696969"/>
                </a:solidFill>
              </a:defRPr>
            </a:lvl4pPr>
            <a:lvl5pPr>
              <a:defRPr>
                <a:solidFill>
                  <a:srgbClr val="6969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28600" y="4800959"/>
            <a:ext cx="86868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4858109"/>
            <a:ext cx="6324600" cy="1714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kumimoji="1" lang="en-US" dirty="0">
                <a:latin typeface="Arial"/>
                <a:cs typeface="Arial"/>
              </a:rPr>
              <a:t>Confidential: Certified Financial Planner Board of Standards, Inc. All rights reserved.</a:t>
            </a:r>
          </a:p>
          <a:p>
            <a:pPr>
              <a:defRPr/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4858110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E9C9FDC-FC42-4F2B-B2DB-F1B41CA703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895350"/>
          </a:xfrm>
          <a:prstGeom prst="rect">
            <a:avLst/>
          </a:prstGeom>
          <a:solidFill>
            <a:srgbClr val="FFCE3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FPBoard_Logo_Black_WhtBg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64" y="249861"/>
            <a:ext cx="1844636" cy="4168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742950"/>
            <a:ext cx="9144000" cy="4400550"/>
          </a:xfrm>
          <a:prstGeom prst="rect">
            <a:avLst/>
          </a:prstGeom>
          <a:gradFill>
            <a:gsLst>
              <a:gs pos="4000">
                <a:schemeClr val="bg1">
                  <a:lumMod val="75000"/>
                </a:schemeClr>
              </a:gs>
              <a:gs pos="67000">
                <a:schemeClr val="bg1"/>
              </a:gs>
            </a:gsLst>
          </a:gra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895350"/>
          </a:xfrm>
          <a:prstGeom prst="rect">
            <a:avLst/>
          </a:prstGeom>
          <a:solidFill>
            <a:srgbClr val="FFCE3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FPBoard_Logo_Black_WhtBg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64" y="249861"/>
            <a:ext cx="1844636" cy="41688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123950"/>
            <a:ext cx="8077200" cy="3105151"/>
          </a:xfrm>
        </p:spPr>
        <p:txBody>
          <a:bodyPr/>
          <a:lstStyle>
            <a:lvl1pPr marL="0" indent="0">
              <a:buNone/>
              <a:defRPr sz="3200">
                <a:solidFill>
                  <a:srgbClr val="69696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8600" y="4800959"/>
            <a:ext cx="86868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4858109"/>
            <a:ext cx="6324600" cy="1714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kumimoji="1" lang="en-US" dirty="0">
                <a:latin typeface="Arial"/>
                <a:cs typeface="Arial"/>
              </a:rPr>
              <a:t>Confidential: Certified Financial Planner Board of Standards, Inc. All rights reserved.</a:t>
            </a:r>
          </a:p>
          <a:p>
            <a:pPr>
              <a:defRPr/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4858110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E9C9FDC-FC42-4F2B-B2DB-F1B41CA703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4276350"/>
            <a:ext cx="8077200" cy="238500"/>
          </a:xfrm>
          <a:solidFill>
            <a:srgbClr val="FDC82F"/>
          </a:solidFill>
        </p:spPr>
        <p:txBody>
          <a:bodyPr wrap="square" lIns="43200" tIns="0" rIns="43200" bIns="0" anchor="ctr">
            <a:noAutofit/>
          </a:bodyPr>
          <a:lstStyle>
            <a:lvl1pPr marL="0" indent="0" algn="ctr"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742950"/>
            <a:ext cx="9144000" cy="4400550"/>
          </a:xfrm>
          <a:prstGeom prst="rect">
            <a:avLst/>
          </a:prstGeom>
          <a:gradFill>
            <a:gsLst>
              <a:gs pos="4000">
                <a:schemeClr val="bg1">
                  <a:lumMod val="75000"/>
                </a:schemeClr>
              </a:gs>
              <a:gs pos="67000">
                <a:schemeClr val="bg1"/>
              </a:gs>
            </a:gsLst>
          </a:gra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895350"/>
          </a:xfrm>
          <a:prstGeom prst="rect">
            <a:avLst/>
          </a:prstGeom>
          <a:solidFill>
            <a:srgbClr val="FFCE3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CFPBoard_Logo_Black_WhtBg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64" y="249861"/>
            <a:ext cx="1844636" cy="416889"/>
          </a:xfrm>
          <a:prstGeom prst="rect">
            <a:avLst/>
          </a:prstGeom>
        </p:spPr>
      </p:pic>
      <p:cxnSp>
        <p:nvCxnSpPr>
          <p:cNvPr id="53" name="Straight Connector 52"/>
          <p:cNvCxnSpPr/>
          <p:nvPr userDrawn="1"/>
        </p:nvCxnSpPr>
        <p:spPr>
          <a:xfrm>
            <a:off x="228600" y="4800959"/>
            <a:ext cx="86868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ooter Placeholder 5"/>
          <p:cNvSpPr>
            <a:spLocks noGrp="1"/>
          </p:cNvSpPr>
          <p:nvPr>
            <p:ph type="ftr" sz="quarter" idx="51"/>
          </p:nvPr>
        </p:nvSpPr>
        <p:spPr>
          <a:xfrm>
            <a:off x="152400" y="4858109"/>
            <a:ext cx="6324600" cy="1714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kumimoji="1" lang="en-US" dirty="0">
                <a:latin typeface="Arial"/>
                <a:cs typeface="Arial"/>
              </a:rPr>
              <a:t>Confidential: Certified Financial Planner Board of Standards, Inc. All rights reserved. 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4858110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E9C9FDC-FC42-4F2B-B2DB-F1B41CA703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2554044"/>
            <a:ext cx="2518784" cy="232239"/>
          </a:xfrm>
          <a:solidFill>
            <a:srgbClr val="FDC82F"/>
          </a:solidFill>
        </p:spPr>
        <p:txBody>
          <a:bodyPr wrap="square" lIns="43200" tIns="0" rIns="43200" bIns="0" anchor="ctr">
            <a:noAutofit/>
          </a:bodyPr>
          <a:lstStyle>
            <a:lvl1pPr marL="0" indent="0" algn="ctr"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533880" y="1428750"/>
            <a:ext cx="2518372" cy="1101864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image</a:t>
            </a:r>
            <a:endParaRPr lang="en-US" dirty="0"/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3276600" y="2554044"/>
            <a:ext cx="2518784" cy="232239"/>
          </a:xfrm>
          <a:solidFill>
            <a:srgbClr val="FDC82F"/>
          </a:solidFill>
        </p:spPr>
        <p:txBody>
          <a:bodyPr wrap="square" lIns="43200" tIns="0" rIns="43200" bIns="0" anchor="ctr">
            <a:noAutofit/>
          </a:bodyPr>
          <a:lstStyle>
            <a:lvl1pPr marL="0" indent="0" algn="ctr"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56" name="Picture Placeholder 6"/>
          <p:cNvSpPr>
            <a:spLocks noGrp="1"/>
          </p:cNvSpPr>
          <p:nvPr>
            <p:ph type="pic" sz="quarter" idx="53" hasCustomPrompt="1"/>
          </p:nvPr>
        </p:nvSpPr>
        <p:spPr>
          <a:xfrm>
            <a:off x="3277080" y="1428750"/>
            <a:ext cx="2518372" cy="1101864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image</a:t>
            </a:r>
            <a:endParaRPr lang="en-US" dirty="0"/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54" hasCustomPrompt="1"/>
          </p:nvPr>
        </p:nvSpPr>
        <p:spPr>
          <a:xfrm>
            <a:off x="6019800" y="2554044"/>
            <a:ext cx="2518784" cy="232239"/>
          </a:xfrm>
          <a:solidFill>
            <a:srgbClr val="FDC82F"/>
          </a:solidFill>
        </p:spPr>
        <p:txBody>
          <a:bodyPr wrap="square" lIns="43200" tIns="0" rIns="43200" bIns="0" anchor="ctr">
            <a:noAutofit/>
          </a:bodyPr>
          <a:lstStyle>
            <a:lvl1pPr marL="0" indent="0" algn="ctr"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58" name="Picture Placeholder 6"/>
          <p:cNvSpPr>
            <a:spLocks noGrp="1"/>
          </p:cNvSpPr>
          <p:nvPr>
            <p:ph type="pic" sz="quarter" idx="55" hasCustomPrompt="1"/>
          </p:nvPr>
        </p:nvSpPr>
        <p:spPr>
          <a:xfrm>
            <a:off x="6020280" y="1428750"/>
            <a:ext cx="2518372" cy="1101864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image</a:t>
            </a:r>
            <a:endParaRPr lang="en-US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533400" y="4081683"/>
            <a:ext cx="2518784" cy="232239"/>
          </a:xfrm>
          <a:solidFill>
            <a:srgbClr val="FDC82F"/>
          </a:solidFill>
        </p:spPr>
        <p:txBody>
          <a:bodyPr wrap="square" lIns="43200" tIns="0" rIns="43200" bIns="0" anchor="ctr">
            <a:noAutofit/>
          </a:bodyPr>
          <a:lstStyle>
            <a:lvl1pPr marL="0" indent="0" algn="ctr"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57" hasCustomPrompt="1"/>
          </p:nvPr>
        </p:nvSpPr>
        <p:spPr>
          <a:xfrm>
            <a:off x="533880" y="2938683"/>
            <a:ext cx="2518372" cy="1101864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image</a:t>
            </a:r>
            <a:endParaRPr lang="en-US" dirty="0"/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3276600" y="4081683"/>
            <a:ext cx="2518784" cy="232239"/>
          </a:xfrm>
          <a:solidFill>
            <a:srgbClr val="FDC82F"/>
          </a:solidFill>
        </p:spPr>
        <p:txBody>
          <a:bodyPr wrap="square" lIns="43200" tIns="0" rIns="43200" bIns="0" anchor="ctr">
            <a:noAutofit/>
          </a:bodyPr>
          <a:lstStyle>
            <a:lvl1pPr marL="0" indent="0" algn="ctr"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62" name="Picture Placeholder 6"/>
          <p:cNvSpPr>
            <a:spLocks noGrp="1"/>
          </p:cNvSpPr>
          <p:nvPr>
            <p:ph type="pic" sz="quarter" idx="59" hasCustomPrompt="1"/>
          </p:nvPr>
        </p:nvSpPr>
        <p:spPr>
          <a:xfrm>
            <a:off x="3277080" y="2938683"/>
            <a:ext cx="2518372" cy="1101864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image</a:t>
            </a:r>
            <a:endParaRPr lang="en-US" dirty="0"/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60" hasCustomPrompt="1"/>
          </p:nvPr>
        </p:nvSpPr>
        <p:spPr>
          <a:xfrm>
            <a:off x="6019800" y="4081683"/>
            <a:ext cx="2518784" cy="232239"/>
          </a:xfrm>
          <a:solidFill>
            <a:srgbClr val="FDC82F"/>
          </a:solidFill>
        </p:spPr>
        <p:txBody>
          <a:bodyPr wrap="square" lIns="43200" tIns="0" rIns="43200" bIns="0" anchor="ctr">
            <a:noAutofit/>
          </a:bodyPr>
          <a:lstStyle>
            <a:lvl1pPr marL="0" indent="0" algn="ctr"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64" name="Picture Placeholder 6"/>
          <p:cNvSpPr>
            <a:spLocks noGrp="1"/>
          </p:cNvSpPr>
          <p:nvPr>
            <p:ph type="pic" sz="quarter" idx="61" hasCustomPrompt="1"/>
          </p:nvPr>
        </p:nvSpPr>
        <p:spPr>
          <a:xfrm>
            <a:off x="6020280" y="2938683"/>
            <a:ext cx="2518372" cy="1101864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3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971550"/>
            <a:ext cx="69151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65722"/>
            <a:ext cx="6915150" cy="281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895350"/>
          </a:xfrm>
          <a:prstGeom prst="rect">
            <a:avLst/>
          </a:prstGeom>
          <a:solidFill>
            <a:srgbClr val="FFCE3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FPBoard_Logo_Black_WhtBg_small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64" y="249861"/>
            <a:ext cx="1844636" cy="4168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21" r:id="rId2"/>
    <p:sldLayoutId id="2147484109" r:id="rId3"/>
    <p:sldLayoutId id="2147484102" r:id="rId4"/>
    <p:sldLayoutId id="2147484106" r:id="rId5"/>
    <p:sldLayoutId id="2147484114" r:id="rId6"/>
    <p:sldLayoutId id="2147484094" r:id="rId7"/>
    <p:sldLayoutId id="2147484101" r:id="rId8"/>
    <p:sldLayoutId id="2147484111" r:id="rId9"/>
    <p:sldLayoutId id="2147484112" r:id="rId10"/>
    <p:sldLayoutId id="2147484093" r:id="rId11"/>
    <p:sldLayoutId id="2147484108" r:id="rId12"/>
    <p:sldLayoutId id="2147484115" r:id="rId13"/>
    <p:sldLayoutId id="2147484117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696969"/>
          </a:solidFill>
          <a:latin typeface="Arial Bold" pitchFamily="34" charset="0"/>
          <a:ea typeface="+mj-ea"/>
          <a:cs typeface="Arial Bold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CE34"/>
        </a:buClr>
        <a:buSzPct val="125000"/>
        <a:buFont typeface="Arial" pitchFamily="34" charset="0"/>
        <a:buChar char="■"/>
        <a:defRPr sz="2200" kern="1200">
          <a:solidFill>
            <a:srgbClr val="69696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CE34"/>
        </a:buClr>
        <a:buSzPct val="125000"/>
        <a:buFont typeface="Wingdings" pitchFamily="2" charset="2"/>
        <a:buChar char="§"/>
        <a:defRPr sz="2000" kern="1200">
          <a:solidFill>
            <a:srgbClr val="69696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CE34"/>
        </a:buClr>
        <a:buSzPct val="125000"/>
        <a:buFont typeface="Arial" pitchFamily="34" charset="0"/>
        <a:buChar char="-"/>
        <a:defRPr sz="1800" kern="1200">
          <a:solidFill>
            <a:srgbClr val="69696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CE34"/>
        </a:buClr>
        <a:buSzPct val="125000"/>
        <a:buFont typeface="Arial" pitchFamily="34" charset="0"/>
        <a:buChar char="•"/>
        <a:defRPr sz="1600" kern="1200">
          <a:solidFill>
            <a:srgbClr val="69696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CE34"/>
        </a:buClr>
        <a:buSzPct val="60000"/>
        <a:buFont typeface="Wingdings" pitchFamily="2" charset="2"/>
        <a:buChar char="q"/>
        <a:defRPr sz="1400" kern="1200">
          <a:solidFill>
            <a:srgbClr val="69696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didateforum.cfp.net/mainmentormatchsite/communities/community-home/librarydocuments?LibraryKey=3d52599f-de0d-4334-8f7b-31f3f702f65a&amp;CommunityKey=13798646-8d51-46da-bdf9-b624e848d76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tfealy@cfpboard.org" TargetMode="External"/><Relationship Id="rId4" Type="http://schemas.openxmlformats.org/officeDocument/2006/relationships/hyperlink" Target="http://candidateforum.cfp.net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88C56-252F-4C4B-BE4D-C25D8E06D3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C03518-DBD4-4E08-8C42-366D639CE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350"/>
            <a:ext cx="2438611" cy="9754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8339E1-4E90-485F-BEEA-F077D642F830}"/>
              </a:ext>
            </a:extLst>
          </p:cNvPr>
          <p:cNvSpPr/>
          <p:nvPr/>
        </p:nvSpPr>
        <p:spPr>
          <a:xfrm>
            <a:off x="152400" y="1251670"/>
            <a:ext cx="50292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cap="all" dirty="0"/>
              <a:t>mentee Success Kit </a:t>
            </a:r>
          </a:p>
        </p:txBody>
      </p:sp>
    </p:spTree>
    <p:extLst>
      <p:ext uri="{BB962C8B-B14F-4D97-AF65-F5344CB8AC3E}">
        <p14:creationId xmlns:p14="http://schemas.microsoft.com/office/powerpoint/2010/main" val="168874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457200" y="209550"/>
            <a:ext cx="8149861" cy="580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4000" b="0" i="0" kern="1200" cap="all" baseline="0">
                <a:solidFill>
                  <a:schemeClr val="tx1"/>
                </a:solidFill>
                <a:latin typeface="Arial Bold" pitchFamily="34" charset="0"/>
                <a:ea typeface="+mj-ea"/>
                <a:cs typeface="Arial Bold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b="1" dirty="0"/>
              <a:t>Mentoring objectives 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152400" y="1047750"/>
            <a:ext cx="8378461" cy="381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ea typeface="Arial" panose="020B0604020202020204" pitchFamily="34" charset="0"/>
              </a:rPr>
              <a:t>Thank you for signing up to be a mentee!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ea typeface="Arial" panose="020B0604020202020204" pitchFamily="34" charset="0"/>
              </a:rPr>
              <a:t>The CFP Board Mentor Program is designed to help you stay on track while studying for the next CFP</a:t>
            </a:r>
            <a:r>
              <a:rPr lang="en-US" sz="1600" baseline="30000" dirty="0">
                <a:solidFill>
                  <a:schemeClr val="tx1"/>
                </a:solidFill>
                <a:ea typeface="Arial" panose="020B0604020202020204" pitchFamily="34" charset="0"/>
              </a:rPr>
              <a:t>®</a:t>
            </a:r>
            <a:r>
              <a:rPr lang="en-US" sz="1600" dirty="0">
                <a:solidFill>
                  <a:schemeClr val="tx1"/>
                </a:solidFill>
                <a:ea typeface="Arial" panose="020B0604020202020204" pitchFamily="34" charset="0"/>
              </a:rPr>
              <a:t> exam. We’re glad you’re taking advantage of this unique resource.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b="1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ea typeface="Arial" panose="020B0604020202020204" pitchFamily="34" charset="0"/>
              </a:rPr>
              <a:t>Your Objectives as a Mentee: 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buClr>
                <a:srgbClr val="FDC82F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ea typeface="Arial" panose="020B0604020202020204" pitchFamily="34" charset="0"/>
              </a:rPr>
              <a:t>Build a supportive relationship with your mentor focused on your exam preparation. </a:t>
            </a:r>
          </a:p>
          <a:p>
            <a:pPr lvl="0">
              <a:spcBef>
                <a:spcPts val="0"/>
              </a:spcBef>
              <a:buClr>
                <a:srgbClr val="FDC82F"/>
              </a:buClr>
            </a:pPr>
            <a:endParaRPr lang="en-US" sz="1400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buClr>
                <a:srgbClr val="FDC82F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ea typeface="Arial" panose="020B0604020202020204" pitchFamily="34" charset="0"/>
              </a:rPr>
              <a:t>Review your study strategy with your mentor and stay on track with your plan.</a:t>
            </a:r>
          </a:p>
          <a:p>
            <a:pPr marL="285750" lvl="0" indent="-285750">
              <a:spcBef>
                <a:spcPts val="0"/>
              </a:spcBef>
              <a:buClr>
                <a:srgbClr val="FDC82F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Clr>
                <a:srgbClr val="FDC82F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ea typeface="Arial" panose="020B0604020202020204" pitchFamily="34" charset="0"/>
              </a:rPr>
              <a:t>Use CFP Board’s exam and mentoring resources to understand the best practices for exam success and complete CFP Board’s Practice Exam.</a:t>
            </a:r>
          </a:p>
          <a:p>
            <a:pPr lvl="0">
              <a:spcBef>
                <a:spcPts val="0"/>
              </a:spcBef>
              <a:buClr>
                <a:srgbClr val="FDC82F"/>
              </a:buClr>
            </a:pPr>
            <a:endParaRPr lang="en-US" sz="1400" dirty="0">
              <a:solidFill>
                <a:schemeClr val="tx1"/>
              </a:solidFill>
              <a:ea typeface="Arial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buClr>
                <a:srgbClr val="FDC82F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ea typeface="Arial" panose="020B0604020202020204" pitchFamily="34" charset="0"/>
              </a:rPr>
              <a:t>Take advantage of your mentor’s experience, knowledge, advice and support as you prepare for the CFP</a:t>
            </a:r>
            <a:r>
              <a:rPr lang="en-US" sz="1400" baseline="30000" dirty="0">
                <a:solidFill>
                  <a:schemeClr val="tx1"/>
                </a:solidFill>
                <a:ea typeface="Arial" panose="020B0604020202020204" pitchFamily="34" charset="0"/>
              </a:rPr>
              <a:t>®</a:t>
            </a:r>
            <a:r>
              <a:rPr lang="en-US" sz="1400" dirty="0">
                <a:solidFill>
                  <a:schemeClr val="tx1"/>
                </a:solidFill>
                <a:ea typeface="Arial" panose="020B0604020202020204" pitchFamily="34" charset="0"/>
              </a:rPr>
              <a:t> exam.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b="1" dirty="0">
              <a:solidFill>
                <a:schemeClr val="tx1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2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152401" y="133350"/>
            <a:ext cx="6858000" cy="580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4000" b="0" i="0" kern="1200" cap="all" baseline="0">
                <a:solidFill>
                  <a:schemeClr val="tx1"/>
                </a:solidFill>
                <a:latin typeface="Arial Bold" pitchFamily="34" charset="0"/>
                <a:ea typeface="+mj-ea"/>
                <a:cs typeface="Arial Bold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Your Next steps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152401" y="1200150"/>
            <a:ext cx="8573372" cy="3276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dirty="0">
                <a:solidFill>
                  <a:schemeClr val="tx1"/>
                </a:solidFill>
              </a:rPr>
              <a:t>Below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are your next steps to ensure a successful relationship. </a:t>
            </a:r>
          </a:p>
          <a:p>
            <a:pPr fontAlgn="auto">
              <a:spcAft>
                <a:spcPts val="0"/>
              </a:spcAft>
            </a:pPr>
            <a:br>
              <a:rPr lang="en-US" sz="1200" b="1" dirty="0">
                <a:solidFill>
                  <a:schemeClr val="tx1"/>
                </a:solidFill>
              </a:rPr>
            </a:br>
            <a:endParaRPr lang="en-US" sz="1200" b="1" dirty="0">
              <a:solidFill>
                <a:schemeClr val="tx1"/>
              </a:solidFill>
            </a:endParaRPr>
          </a:p>
          <a:p>
            <a:pPr marL="171450" indent="-171450" fontAlgn="auto">
              <a:spcAft>
                <a:spcPts val="0"/>
              </a:spcAft>
              <a:buClr>
                <a:srgbClr val="FDC82F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Connect with a CFP</a:t>
            </a:r>
            <a:r>
              <a:rPr lang="en-US" sz="1400" baseline="30000" dirty="0">
                <a:solidFill>
                  <a:schemeClr val="tx1"/>
                </a:solidFill>
              </a:rPr>
              <a:t>®</a:t>
            </a:r>
            <a:r>
              <a:rPr lang="en-US" sz="1400" dirty="0">
                <a:solidFill>
                  <a:schemeClr val="tx1"/>
                </a:solidFill>
              </a:rPr>
              <a:t> professional mentor within the two week enrollment window.  If you don’t   connect with a mentor within this period, you will have to wait for the next exam mentoring cycle.  </a:t>
            </a:r>
          </a:p>
          <a:p>
            <a:pPr fontAlgn="auto">
              <a:spcAft>
                <a:spcPts val="0"/>
              </a:spcAft>
              <a:buClr>
                <a:srgbClr val="FDC82F"/>
              </a:buClr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 fontAlgn="auto">
              <a:spcAft>
                <a:spcPts val="0"/>
              </a:spcAft>
              <a:buClr>
                <a:srgbClr val="FDC82F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As soon as your invitation is accepted, contact your mentor, via the Mentor Program website,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to begin the relationship. You are only allowed one mentor at a time. </a:t>
            </a:r>
          </a:p>
          <a:p>
            <a:pPr marL="171450" indent="-171450" fontAlgn="auto">
              <a:spcAft>
                <a:spcPts val="0"/>
              </a:spcAft>
              <a:buClr>
                <a:srgbClr val="FDC82F"/>
              </a:buClr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 fontAlgn="auto">
              <a:spcAft>
                <a:spcPts val="0"/>
              </a:spcAft>
              <a:buClr>
                <a:srgbClr val="FDC82F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 Meet with your mentor (in person or virtually) at least three times. </a:t>
            </a:r>
          </a:p>
          <a:p>
            <a:pPr fontAlgn="auto">
              <a:spcAft>
                <a:spcPts val="0"/>
              </a:spcAft>
              <a:buClr>
                <a:srgbClr val="FDC82F"/>
              </a:buClr>
            </a:pPr>
            <a:endParaRPr lang="en-US" sz="1400" strike="sngStrike" dirty="0">
              <a:solidFill>
                <a:schemeClr val="tx1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rgbClr val="FFCE34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Focus your relationship on exam preparation. You will be working with your mentor for four months. We will formally end all mentoring relationships at the close of the exam window.  </a:t>
            </a:r>
          </a:p>
          <a:p>
            <a:pPr fontAlgn="auto"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400" b="1" dirty="0">
                <a:solidFill>
                  <a:schemeClr val="tx1"/>
                </a:solidFill>
              </a:rPr>
              <a:t>We will provide additional resources and send you email tips to help you every step of the way!</a:t>
            </a:r>
            <a:br>
              <a:rPr lang="en-US" sz="1200" dirty="0">
                <a:solidFill>
                  <a:schemeClr val="tx1"/>
                </a:solidFill>
              </a:rPr>
            </a:br>
            <a:endParaRPr lang="en-US" sz="11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900" dirty="0"/>
          </a:p>
          <a:p>
            <a:pPr marL="0" lvl="0" indent="0">
              <a:spcBef>
                <a:spcPts val="0"/>
              </a:spcBef>
              <a:buNone/>
            </a:pPr>
            <a:endParaRPr lang="en-US" sz="1100" dirty="0">
              <a:solidFill>
                <a:schemeClr val="tx1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1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0205AC4F-F174-42B2-BA87-826281AF4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190750"/>
            <a:ext cx="5791200" cy="914400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34525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99B2CC-748B-442D-9296-9A9B747B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C9FDC-FC42-4F2B-B2DB-F1B41CA703B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C983D-BD66-4D4E-888E-2D686DAFF504}"/>
              </a:ext>
            </a:extLst>
          </p:cNvPr>
          <p:cNvSpPr/>
          <p:nvPr/>
        </p:nvSpPr>
        <p:spPr>
          <a:xfrm>
            <a:off x="76200" y="133350"/>
            <a:ext cx="6042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3200" b="1" dirty="0"/>
              <a:t>TIPS FOR YOUR 1</a:t>
            </a:r>
            <a:r>
              <a:rPr lang="en-US" sz="3200" b="1" baseline="30000" dirty="0"/>
              <a:t>ST</a:t>
            </a:r>
            <a:r>
              <a:rPr lang="en-US" sz="3200" b="1" dirty="0"/>
              <a:t> MEETING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93E7E0-0392-4C2D-BADF-5DB9B1DA1CE3}"/>
              </a:ext>
            </a:extLst>
          </p:cNvPr>
          <p:cNvSpPr/>
          <p:nvPr/>
        </p:nvSpPr>
        <p:spPr>
          <a:xfrm>
            <a:off x="117986" y="871761"/>
            <a:ext cx="8568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lvl="0" fontAlgn="auto"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To help you get started, here is a suggested agenda for your 1</a:t>
            </a:r>
            <a:r>
              <a:rPr lang="en-US" b="1" baseline="30000" dirty="0">
                <a:solidFill>
                  <a:prstClr val="black"/>
                </a:solidFill>
              </a:rPr>
              <a:t>st</a:t>
            </a:r>
            <a:r>
              <a:rPr lang="en-US" b="1" dirty="0">
                <a:solidFill>
                  <a:prstClr val="black"/>
                </a:solidFill>
              </a:rPr>
              <a:t> meeting with your mentor:</a:t>
            </a:r>
          </a:p>
          <a:p>
            <a:pPr lvl="0" fontAlgn="auto"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marL="228600" lvl="0" indent="-228600" fontAlgn="auto">
              <a:spcAft>
                <a:spcPts val="0"/>
              </a:spcAft>
              <a:buClr>
                <a:srgbClr val="FDC82F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415C8B-83C0-4F07-A2D4-8EC6A1CEDB6F}"/>
              </a:ext>
            </a:extLst>
          </p:cNvPr>
          <p:cNvSpPr/>
          <p:nvPr/>
        </p:nvSpPr>
        <p:spPr>
          <a:xfrm>
            <a:off x="159773" y="1794138"/>
            <a:ext cx="42927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Aft>
                <a:spcPts val="0"/>
              </a:spcAft>
              <a:buClr>
                <a:srgbClr val="FFCE34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Introductions – introduce yourself so your mentor knows more about you and your background.</a:t>
            </a:r>
          </a:p>
          <a:p>
            <a:pPr marL="285750" indent="-285750" fontAlgn="auto">
              <a:spcAft>
                <a:spcPts val="0"/>
              </a:spcAft>
              <a:buClr>
                <a:srgbClr val="FFCE34"/>
              </a:buClr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 fontAlgn="auto">
              <a:spcAft>
                <a:spcPts val="0"/>
              </a:spcAft>
              <a:buClr>
                <a:srgbClr val="FFCE34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Cover your</a:t>
            </a:r>
            <a:r>
              <a:rPr lang="en-US" sz="1600" b="1" dirty="0"/>
              <a:t> </a:t>
            </a:r>
            <a:r>
              <a:rPr lang="en-US" sz="1600" dirty="0"/>
              <a:t>mutual understanding of the mentoring process and what you hope to get out of the relationship.</a:t>
            </a:r>
          </a:p>
          <a:p>
            <a:pPr fontAlgn="auto">
              <a:spcAft>
                <a:spcPts val="0"/>
              </a:spcAft>
              <a:buClr>
                <a:srgbClr val="FFCE34"/>
              </a:buClr>
            </a:pPr>
            <a:endParaRPr lang="en-US" sz="1600" dirty="0"/>
          </a:p>
          <a:p>
            <a:pPr marL="285750" indent="-285750" fontAlgn="auto">
              <a:spcAft>
                <a:spcPts val="0"/>
              </a:spcAft>
              <a:buClr>
                <a:srgbClr val="FFCE34"/>
              </a:buClr>
              <a:buFont typeface="Wingdings" panose="05000000000000000000" pitchFamily="2" charset="2"/>
              <a:buChar char="q"/>
            </a:pPr>
            <a:r>
              <a:rPr lang="en-US" sz="1600" dirty="0"/>
              <a:t>Discuss any boundaries of the relationship (confidentiality, etc.).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AEC30B-067B-4DA1-85C6-12D163CC3485}"/>
              </a:ext>
            </a:extLst>
          </p:cNvPr>
          <p:cNvSpPr/>
          <p:nvPr/>
        </p:nvSpPr>
        <p:spPr>
          <a:xfrm>
            <a:off x="228600" y="4551100"/>
            <a:ext cx="2675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1400" b="1" dirty="0"/>
              <a:t>…continued on the next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450581-E617-4CD6-B34A-9D36EA0F1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819" y="1632124"/>
            <a:ext cx="4287767" cy="28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4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F8CDE-2101-4FA2-9D9C-660CCD77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C9FDC-FC42-4F2B-B2DB-F1B41CA703B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66CA6A-D999-4557-804F-954A4D277CD1}"/>
              </a:ext>
            </a:extLst>
          </p:cNvPr>
          <p:cNvSpPr/>
          <p:nvPr/>
        </p:nvSpPr>
        <p:spPr>
          <a:xfrm>
            <a:off x="76200" y="133350"/>
            <a:ext cx="6042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3200" b="1" dirty="0"/>
              <a:t>TIPS FOR YOUR 1</a:t>
            </a:r>
            <a:r>
              <a:rPr lang="en-US" sz="3200" b="1" baseline="30000" dirty="0"/>
              <a:t>ST</a:t>
            </a:r>
            <a:r>
              <a:rPr lang="en-US" sz="3200" b="1" dirty="0"/>
              <a:t> MEETING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8F3588-B265-43E6-A25C-9E6732CBDB40}"/>
              </a:ext>
            </a:extLst>
          </p:cNvPr>
          <p:cNvSpPr/>
          <p:nvPr/>
        </p:nvSpPr>
        <p:spPr>
          <a:xfrm>
            <a:off x="3702922" y="1698170"/>
            <a:ext cx="5458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Aft>
                <a:spcPts val="0"/>
              </a:spcAft>
              <a:buClr>
                <a:srgbClr val="FFCE34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prstClr val="black"/>
                </a:solidFill>
              </a:rPr>
              <a:t>Bring 2-3 topic areas, related to exam preparation, that you want to focus on during your mentoring relationship</a:t>
            </a:r>
            <a:r>
              <a:rPr lang="en-US" sz="1600" dirty="0"/>
              <a:t>.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  <a:p>
            <a:pPr lvl="0" fontAlgn="auto">
              <a:spcAft>
                <a:spcPts val="0"/>
              </a:spcAft>
              <a:buClr>
                <a:srgbClr val="FFCE34"/>
              </a:buClr>
            </a:pPr>
            <a:endParaRPr lang="en-US" sz="1600" dirty="0">
              <a:solidFill>
                <a:prstClr val="black"/>
              </a:solidFill>
            </a:endParaRPr>
          </a:p>
          <a:p>
            <a:pPr marL="285750" lvl="0" indent="-285750" fontAlgn="auto">
              <a:spcAft>
                <a:spcPts val="0"/>
              </a:spcAft>
              <a:buClr>
                <a:srgbClr val="FFCE34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prstClr val="black"/>
                </a:solidFill>
              </a:rPr>
              <a:t>Determine how often you will maintain contact with </a:t>
            </a:r>
            <a:r>
              <a:rPr lang="en-US" sz="1600" dirty="0"/>
              <a:t>each other.</a:t>
            </a:r>
          </a:p>
          <a:p>
            <a:pPr marL="285750" lvl="0" indent="-285750" fontAlgn="auto">
              <a:spcAft>
                <a:spcPts val="0"/>
              </a:spcAft>
              <a:buClr>
                <a:srgbClr val="FFCE34"/>
              </a:buClr>
              <a:buFont typeface="Wingdings" panose="05000000000000000000" pitchFamily="2" charset="2"/>
              <a:buChar char="q"/>
            </a:pPr>
            <a:endParaRPr lang="en-US" sz="1600" dirty="0">
              <a:solidFill>
                <a:prstClr val="black"/>
              </a:solidFill>
            </a:endParaRPr>
          </a:p>
          <a:p>
            <a:pPr marL="285750" lvl="0" indent="-285750" fontAlgn="auto">
              <a:spcAft>
                <a:spcPts val="0"/>
              </a:spcAft>
              <a:buClr>
                <a:srgbClr val="FFCE34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prstClr val="black"/>
                </a:solidFill>
              </a:rPr>
              <a:t>Establish times for regularly scheduled communications.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C4323-8C29-4269-9BC2-5AE5E3447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9" y="1489817"/>
            <a:ext cx="3505200" cy="25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4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D40216-F9B5-4D5D-AEDA-543C8A6F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C9FDC-FC42-4F2B-B2DB-F1B41CA703B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9BAE8-3A19-4A08-B6AA-8A1EFFD97CE3}"/>
              </a:ext>
            </a:extLst>
          </p:cNvPr>
          <p:cNvSpPr/>
          <p:nvPr/>
        </p:nvSpPr>
        <p:spPr>
          <a:xfrm>
            <a:off x="152400" y="133350"/>
            <a:ext cx="6101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 Bold" panose="020B0704020202020204" pitchFamily="34" charset="0"/>
                <a:cs typeface="Arial Bold" panose="020B0704020202020204" pitchFamily="34" charset="0"/>
              </a:rPr>
              <a:t>HOW TO BE SUCCESSFUL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415E41-4ED7-4537-8C1F-29B04F66BAA4}"/>
              </a:ext>
            </a:extLst>
          </p:cNvPr>
          <p:cNvSpPr/>
          <p:nvPr/>
        </p:nvSpPr>
        <p:spPr>
          <a:xfrm>
            <a:off x="130790" y="1047750"/>
            <a:ext cx="870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To help set a framework for your mentoring relationship, here are exam tips to help you be more successful. 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88C42CA-37B5-4E9C-92B7-CF33D372BEB5}"/>
              </a:ext>
            </a:extLst>
          </p:cNvPr>
          <p:cNvSpPr txBox="1">
            <a:spLocks/>
          </p:cNvSpPr>
          <p:nvPr/>
        </p:nvSpPr>
        <p:spPr>
          <a:xfrm>
            <a:off x="18197" y="1809750"/>
            <a:ext cx="5638800" cy="29350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CE34"/>
              </a:buClr>
              <a:buSzPct val="125000"/>
              <a:buFont typeface="Arial" pitchFamily="34" charset="0"/>
              <a:buChar char="■"/>
              <a:defRPr sz="2200" kern="1200">
                <a:solidFill>
                  <a:srgbClr val="69696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CE34"/>
              </a:buClr>
              <a:buSzPct val="125000"/>
              <a:buFont typeface="Wingdings" pitchFamily="2" charset="2"/>
              <a:buChar char="§"/>
              <a:defRPr sz="2000" kern="1200">
                <a:solidFill>
                  <a:srgbClr val="69696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CE34"/>
              </a:buClr>
              <a:buSzPct val="125000"/>
              <a:buFont typeface="Arial" pitchFamily="34" charset="0"/>
              <a:buChar char="-"/>
              <a:defRPr sz="1800" kern="1200">
                <a:solidFill>
                  <a:srgbClr val="69696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CE34"/>
              </a:buClr>
              <a:buSzPct val="125000"/>
              <a:buFont typeface="Arial" pitchFamily="34" charset="0"/>
              <a:buChar char="•"/>
              <a:defRPr sz="1600" kern="1200">
                <a:solidFill>
                  <a:srgbClr val="69696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CE34"/>
              </a:buClr>
              <a:buSzPct val="60000"/>
              <a:buFont typeface="Wingdings" pitchFamily="2" charset="2"/>
              <a:buChar char="q"/>
              <a:defRPr sz="1400" kern="1200">
                <a:solidFill>
                  <a:srgbClr val="69696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</a:rPr>
              <a:t>Research shows those who follow their study plan are more likely to pass the exam. </a:t>
            </a:r>
            <a:r>
              <a:rPr lang="en-US" sz="1400" dirty="0">
                <a:solidFill>
                  <a:schemeClr val="tx1"/>
                </a:solidFill>
              </a:rPr>
              <a:t>Create a study plan and share it with your mentor. Schedule check-ins to help you make the most of your study time and stay on track.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</a:rPr>
              <a:t>69% of those who passed the CFP</a:t>
            </a:r>
            <a:r>
              <a:rPr lang="en-US" sz="1400" b="1" baseline="30000" dirty="0">
                <a:solidFill>
                  <a:schemeClr val="tx1"/>
                </a:solidFill>
              </a:rPr>
              <a:t>®</a:t>
            </a:r>
            <a:r>
              <a:rPr lang="en-US" sz="1400" b="1" dirty="0">
                <a:solidFill>
                  <a:schemeClr val="tx1"/>
                </a:solidFill>
              </a:rPr>
              <a:t> exam used the CFP Board Practice Exam as part of their study program.</a:t>
            </a:r>
            <a:r>
              <a:rPr lang="en-US" sz="1400" dirty="0">
                <a:solidFill>
                  <a:schemeClr val="tx1"/>
                </a:solidFill>
              </a:rPr>
              <a:t> This is a complimentary resource with your exam registration. Take your practice exam and share your progress with your mentor.</a:t>
            </a:r>
            <a:endParaRPr lang="en-US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6ABD91-17F4-497D-A240-9A063CA00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566" y="1694081"/>
            <a:ext cx="3201633" cy="27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D2F3A-B1A6-4A28-B70D-29B588B8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C9FDC-FC42-4F2B-B2DB-F1B41CA703B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9E5163-5E94-4E38-9A95-254B100B3EAF}"/>
              </a:ext>
            </a:extLst>
          </p:cNvPr>
          <p:cNvSpPr/>
          <p:nvPr/>
        </p:nvSpPr>
        <p:spPr>
          <a:xfrm>
            <a:off x="152400" y="133350"/>
            <a:ext cx="6101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 Bold" panose="020B0704020202020204" pitchFamily="34" charset="0"/>
                <a:cs typeface="Arial Bold" panose="020B0704020202020204" pitchFamily="34" charset="0"/>
              </a:rPr>
              <a:t>HOW TO BE SUCCESSFUL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AC5EE2-1A0D-418A-B944-1A9004ACE7B2}"/>
              </a:ext>
            </a:extLst>
          </p:cNvPr>
          <p:cNvSpPr txBox="1">
            <a:spLocks/>
          </p:cNvSpPr>
          <p:nvPr/>
        </p:nvSpPr>
        <p:spPr>
          <a:xfrm>
            <a:off x="4191000" y="1749756"/>
            <a:ext cx="4800600" cy="2955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CE34"/>
              </a:buClr>
              <a:buSzPct val="125000"/>
              <a:buFont typeface="Arial" pitchFamily="34" charset="0"/>
              <a:buChar char="■"/>
              <a:defRPr sz="2200" kern="1200">
                <a:solidFill>
                  <a:srgbClr val="69696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CE34"/>
              </a:buClr>
              <a:buSzPct val="125000"/>
              <a:buFont typeface="Wingdings" pitchFamily="2" charset="2"/>
              <a:buChar char="§"/>
              <a:defRPr sz="2000" kern="1200">
                <a:solidFill>
                  <a:srgbClr val="69696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CE34"/>
              </a:buClr>
              <a:buSzPct val="125000"/>
              <a:buFont typeface="Arial" pitchFamily="34" charset="0"/>
              <a:buChar char="-"/>
              <a:defRPr sz="1800" kern="1200">
                <a:solidFill>
                  <a:srgbClr val="69696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CE34"/>
              </a:buClr>
              <a:buSzPct val="125000"/>
              <a:buFont typeface="Arial" pitchFamily="34" charset="0"/>
              <a:buChar char="•"/>
              <a:defRPr sz="1600" kern="1200">
                <a:solidFill>
                  <a:srgbClr val="69696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CE34"/>
              </a:buClr>
              <a:buSzPct val="60000"/>
              <a:buFont typeface="Wingdings" pitchFamily="2" charset="2"/>
              <a:buChar char="q"/>
              <a:defRPr sz="1400" kern="1200">
                <a:solidFill>
                  <a:srgbClr val="69696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</a:rPr>
              <a:t>Based on research, those who passed the exam were significantly more likely to study 11-15 hours per week.  </a:t>
            </a:r>
            <a:r>
              <a:rPr lang="en-US" sz="1400" dirty="0">
                <a:solidFill>
                  <a:schemeClr val="tx1"/>
                </a:solidFill>
              </a:rPr>
              <a:t>Make sure your study plan aligns with this and ask your mentor for any time management tips.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Take a review course. </a:t>
            </a:r>
            <a:r>
              <a:rPr lang="en-US" sz="1400" b="1" dirty="0">
                <a:solidFill>
                  <a:schemeClr val="tx1"/>
                </a:solidFill>
              </a:rPr>
              <a:t>Those who passed the exam said the two best ways to prepare were taking a review course and focusing on practice questions. </a:t>
            </a:r>
            <a:r>
              <a:rPr lang="en-US" sz="1400" dirty="0">
                <a:solidFill>
                  <a:schemeClr val="tx1"/>
                </a:solidFill>
              </a:rPr>
              <a:t>Ask your mentor for recommendations on the review course(s) they took to </a:t>
            </a:r>
            <a:r>
              <a:rPr lang="en-US" sz="1400" strike="sngStrike" dirty="0">
                <a:solidFill>
                  <a:schemeClr val="tx1"/>
                </a:solidFill>
              </a:rPr>
              <a:t>pass</a:t>
            </a:r>
            <a:r>
              <a:rPr lang="en-US" sz="1400" dirty="0">
                <a:solidFill>
                  <a:schemeClr val="tx1"/>
                </a:solidFill>
              </a:rPr>
              <a:t> prepare and how they incorporated practice questions into their exam prep.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2B5A06-B036-4C1B-BAE9-35C426EF8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42" y="1657350"/>
            <a:ext cx="388049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9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504967" y="209550"/>
            <a:ext cx="8149861" cy="580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4000" b="0" i="0" kern="1200" cap="all" baseline="0">
                <a:solidFill>
                  <a:schemeClr val="tx1"/>
                </a:solidFill>
                <a:latin typeface="Arial Bold" pitchFamily="34" charset="0"/>
                <a:ea typeface="+mj-ea"/>
                <a:cs typeface="Arial Bold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b="1" dirty="0"/>
              <a:t>Helpful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09A47-6E8E-4C88-9C0E-E756DD3818F7}"/>
              </a:ext>
            </a:extLst>
          </p:cNvPr>
          <p:cNvSpPr/>
          <p:nvPr/>
        </p:nvSpPr>
        <p:spPr>
          <a:xfrm>
            <a:off x="152400" y="1057857"/>
            <a:ext cx="795323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Additional resources relating to mentoring can be found in the Mentor Program </a:t>
            </a:r>
            <a:r>
              <a:rPr lang="en-US" sz="14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Library</a:t>
            </a:r>
            <a:r>
              <a:rPr lang="en-US" sz="14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You may have questions about the certification process that your mentor isn’t sure how to answer. Post your questions in CFP Board’s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u="sng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Candidate Forum</a:t>
            </a:r>
            <a:r>
              <a:rPr lang="en-US" sz="1400" dirty="0">
                <a:solidFill>
                  <a:srgbClr val="00B0F0"/>
                </a:solidFill>
              </a:rPr>
              <a:t>.  </a:t>
            </a:r>
            <a:r>
              <a:rPr lang="en-US" sz="1400" dirty="0"/>
              <a:t>This is an online community exclusively for candidates where you can connect, ask questions, and get helpful responses from your peers. </a:t>
            </a:r>
          </a:p>
          <a:p>
            <a:endParaRPr lang="en-US" sz="1100" dirty="0"/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Do you have questions where you might benefit from a one-on-one conversation? If so, we encourage you to contact the CFP Board Stakeholder Services team at 1-800-487-1497.</a:t>
            </a:r>
          </a:p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We look forward to working with you to make your mentoring relationship successful.  Please keep in touch! If you have any questions, please call Taylor Fealy, 202-379-2257 or email her at </a:t>
            </a:r>
            <a:r>
              <a:rPr lang="en-US" sz="140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tfealy@cfpboard.org</a:t>
            </a:r>
            <a:r>
              <a:rPr lang="en-US" sz="1200" dirty="0">
                <a:solidFill>
                  <a:srgbClr val="00B0F0"/>
                </a:solidFill>
              </a:rPr>
              <a:t>. </a:t>
            </a:r>
          </a:p>
          <a:p>
            <a:pPr lvl="0">
              <a:spcBef>
                <a:spcPts val="0"/>
              </a:spcBef>
            </a:pPr>
            <a:endParaRPr lang="en-US" sz="1200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91657"/>
      </p:ext>
    </p:extLst>
  </p:cSld>
  <p:clrMapOvr>
    <a:masterClrMapping/>
  </p:clrMapOvr>
</p:sld>
</file>

<file path=ppt/theme/theme1.xml><?xml version="1.0" encoding="utf-8"?>
<a:theme xmlns:a="http://schemas.openxmlformats.org/drawingml/2006/main" name="New Logo Powerpoint Templat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CD93A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55D0D890FC6E4998FEDEBC3130AB62" ma:contentTypeVersion="11" ma:contentTypeDescription="Create a new document." ma:contentTypeScope="" ma:versionID="07e884bcad26dc31c9bdca18a05baf33">
  <xsd:schema xmlns:xsd="http://www.w3.org/2001/XMLSchema" xmlns:xs="http://www.w3.org/2001/XMLSchema" xmlns:p="http://schemas.microsoft.com/office/2006/metadata/properties" xmlns:ns2="0a38baa7-7c62-40ff-a215-61869bd4b743" xmlns:ns3="f98d4c74-fa75-4df3-88e5-854683642e7c" targetNamespace="http://schemas.microsoft.com/office/2006/metadata/properties" ma:root="true" ma:fieldsID="33677d106dc402c79e34fc8332a841a1" ns2:_="" ns3:_="">
    <xsd:import namespace="0a38baa7-7c62-40ff-a215-61869bd4b743"/>
    <xsd:import namespace="f98d4c74-fa75-4df3-88e5-854683642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8baa7-7c62-40ff-a215-61869bd4b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d4c74-fa75-4df3-88e5-854683642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A4B8D7-8FF7-483C-91C8-A9AC3587E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8baa7-7c62-40ff-a215-61869bd4b743"/>
    <ds:schemaRef ds:uri="f98d4c74-fa75-4df3-88e5-854683642e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78A6B5-A176-46B7-933A-E8BD9D7CC3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D86446-2EA4-4E68-B0B7-A06950BAEA4F}">
  <ds:schemaRefs>
    <ds:schemaRef ds:uri="http://schemas.microsoft.com/office/2006/metadata/properties"/>
    <ds:schemaRef ds:uri="f98d4c74-fa75-4df3-88e5-854683642e7c"/>
    <ds:schemaRef ds:uri="0a38baa7-7c62-40ff-a215-61869bd4b743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21860</TotalTime>
  <Words>617</Words>
  <Application>Microsoft Office PowerPoint</Application>
  <PresentationFormat>On-screen Show (16:9)</PresentationFormat>
  <Paragraphs>72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Bold</vt:lpstr>
      <vt:lpstr>Calibri</vt:lpstr>
      <vt:lpstr>Wingdings</vt:lpstr>
      <vt:lpstr>New Logo Powerpoint Template</vt:lpstr>
      <vt:lpstr>PowerPoint Presentation</vt:lpstr>
      <vt:lpstr>PowerPoint Presentation</vt:lpstr>
      <vt:lpstr>PowerPoint Presentation</vt:lpstr>
      <vt:lpstr>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CFP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 Pluta</dc:creator>
  <cp:lastModifiedBy>Taylor Fealy</cp:lastModifiedBy>
  <cp:revision>1045</cp:revision>
  <cp:lastPrinted>2018-04-17T13:09:24Z</cp:lastPrinted>
  <dcterms:created xsi:type="dcterms:W3CDTF">2010-06-29T12:48:12Z</dcterms:created>
  <dcterms:modified xsi:type="dcterms:W3CDTF">2020-03-03T15:26:04Z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0x0101004F55D0D890FC6E4998FEDEBC3130AB62</vt:lpwstr>
  </property>
</Properties>
</file>